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715000" cx="9144000"/>
  <p:notesSz cx="7099300" cy="10234600"/>
  <p:embeddedFontLst>
    <p:embeddedFont>
      <p:font typeface="Anton"/>
      <p:regular r:id="rId26"/>
    </p:embeddedFon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Anton-regular.fntdata"/><Relationship Id="rId25" Type="http://schemas.openxmlformats.org/officeDocument/2006/relationships/slide" Target="slides/slide20.xml"/><Relationship Id="rId27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01a154a6f_0_0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01a154a6f_0_0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59cfbbe5_0_2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5e59cfbbe5_0_2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9325fa5a_0_0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e9325fa5a_0_0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e59cfbbe5_0_10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e59cfbbe5_0_10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e59cfbbe5_0_17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5e59cfbbe5_0_17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59cfbbe5_0_22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5e59cfbbe5_0_22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e59cfbbe5_0_28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5e59cfbbe5_0_28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e59cfbbe5_0_34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5e59cfbbe5_0_34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e59cfbbe5_0_40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5e59cfbbe5_0_40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59cfbbe5_0_44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5e59cfbbe5_0_44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1a154a6f_0_576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1a154a6f_0_576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1a154a6f_0_2177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01a154a6f_0_2177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01a154a6f_0_2244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01a154a6f_0_2244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01a154a6f_0_2397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01a154a6f_0_2397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337100"/>
            <a:ext cx="82293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3068400"/>
            <a:ext cx="82293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424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57200" y="30684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674240" y="30684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3371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239640" y="13371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022080" y="13371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457200" y="30684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239640" y="30684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022080" y="30684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">
  <p:cSld name="AUTOLAYOUT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91875" y="452111"/>
            <a:ext cx="3039600" cy="15429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291938" y="2281908"/>
            <a:ext cx="3039600" cy="264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4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2">
  <p:cSld name="AUTOLAYOUT_4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351600" y="3040944"/>
            <a:ext cx="3997500" cy="1544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AUTOLAYOUT_5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0"/>
            <a:ext cx="45834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63750" y="616500"/>
            <a:ext cx="3855900" cy="44820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947375" y="616500"/>
            <a:ext cx="3855900" cy="44820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3">
  <p:cSld name="AUTOLAYOUT_6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5">
  <p:cSld name="AUTOLAYOUT_8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5037500" y="834500"/>
            <a:ext cx="3641400" cy="4046100"/>
          </a:xfrm>
          <a:prstGeom prst="rect">
            <a:avLst/>
          </a:prstGeom>
          <a:noFill/>
          <a:ln cap="flat" cmpd="thinThick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5172950" y="1026333"/>
            <a:ext cx="3370500" cy="36624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97999" y="520973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4">
  <p:cSld name="AUTOLAYOUT_9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>
  <p:cSld name="Title,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2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623888" y="142478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629841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629842" y="1400969"/>
            <a:ext cx="3868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629842" y="2087563"/>
            <a:ext cx="38682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3" type="body"/>
          </p:nvPr>
        </p:nvSpPr>
        <p:spPr>
          <a:xfrm>
            <a:off x="4629150" y="1400969"/>
            <a:ext cx="3887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0" name="Google Shape;130;p28"/>
          <p:cNvSpPr txBox="1"/>
          <p:nvPr>
            <p:ph idx="4" type="body"/>
          </p:nvPr>
        </p:nvSpPr>
        <p:spPr>
          <a:xfrm>
            <a:off x="4629150" y="2087563"/>
            <a:ext cx="38874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629841" y="381000"/>
            <a:ext cx="29493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3887391" y="822855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2" name="Google Shape;142;p30"/>
          <p:cNvSpPr txBox="1"/>
          <p:nvPr>
            <p:ph idx="2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3" name="Google Shape;143;p3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0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629841" y="381000"/>
            <a:ext cx="29493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1"/>
          <p:cNvSpPr/>
          <p:nvPr>
            <p:ph idx="2" type="pic"/>
          </p:nvPr>
        </p:nvSpPr>
        <p:spPr>
          <a:xfrm>
            <a:off x="3887391" y="822855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50" name="Google Shape;150;p3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1" type="body"/>
          </p:nvPr>
        </p:nvSpPr>
        <p:spPr>
          <a:xfrm rot="5400000">
            <a:off x="2758950" y="-608946"/>
            <a:ext cx="36261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 rot="5400000">
            <a:off x="5107950" y="1740071"/>
            <a:ext cx="4843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idx="1" type="body"/>
          </p:nvPr>
        </p:nvSpPr>
        <p:spPr>
          <a:xfrm rot="5400000">
            <a:off x="1107375" y="-174529"/>
            <a:ext cx="4843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337100"/>
            <a:ext cx="40158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4240" y="1337100"/>
            <a:ext cx="40158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28000"/>
            <a:ext cx="82293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674240" y="1337100"/>
            <a:ext cx="40158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57200" y="30684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337100"/>
            <a:ext cx="40158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424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4240" y="30684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424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3068400"/>
            <a:ext cx="82293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362350" y="2915886"/>
            <a:ext cx="3039600" cy="15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Anton"/>
                <a:ea typeface="Anton"/>
                <a:cs typeface="Anton"/>
                <a:sym typeface="Anton"/>
              </a:rPr>
              <a:t>Ramon Lummertz</a:t>
            </a:r>
            <a:endParaRPr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0" name="Google Shape;170;p34"/>
          <p:cNvSpPr txBox="1"/>
          <p:nvPr>
            <p:ph idx="1" type="body"/>
          </p:nvPr>
        </p:nvSpPr>
        <p:spPr>
          <a:xfrm>
            <a:off x="362350" y="923300"/>
            <a:ext cx="3516600" cy="10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latin typeface="Arial Black"/>
                <a:ea typeface="Arial Black"/>
                <a:cs typeface="Arial Black"/>
                <a:sym typeface="Arial Black"/>
              </a:rPr>
              <a:t>PRINCÍPIOS DE SEGURANÇA E REDES DE COMPUTADORES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1" name="Google Shape;171;p34"/>
          <p:cNvSpPr/>
          <p:nvPr/>
        </p:nvSpPr>
        <p:spPr>
          <a:xfrm>
            <a:off x="4232750" y="0"/>
            <a:ext cx="4911300" cy="57150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4"/>
          <p:cNvSpPr/>
          <p:nvPr/>
        </p:nvSpPr>
        <p:spPr>
          <a:xfrm>
            <a:off x="3331550" y="0"/>
            <a:ext cx="5633700" cy="57150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4"/>
          <p:cNvPicPr preferRelativeResize="0"/>
          <p:nvPr/>
        </p:nvPicPr>
        <p:blipFill rotWithShape="1">
          <a:blip r:embed="rId3">
            <a:alphaModFix/>
          </a:blip>
          <a:srcRect b="0" l="17447" r="17447" t="0"/>
          <a:stretch/>
        </p:blipFill>
        <p:spPr>
          <a:xfrm>
            <a:off x="3562350" y="0"/>
            <a:ext cx="5581800" cy="57150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Redes (Comunicação)</a:t>
            </a:r>
            <a:endParaRPr/>
          </a:p>
        </p:txBody>
      </p:sp>
      <p:sp>
        <p:nvSpPr>
          <p:cNvPr id="234" name="Google Shape;234;p43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60" y="1098300"/>
            <a:ext cx="6095700" cy="4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interior, computador, sentado&#10;&#10;Descrição gerada automaticamente" id="240" name="Google Shape;240;p44"/>
          <p:cNvPicPr preferRelativeResize="0"/>
          <p:nvPr/>
        </p:nvPicPr>
        <p:blipFill rotWithShape="1">
          <a:blip r:embed="rId3">
            <a:alphaModFix/>
          </a:blip>
          <a:srcRect b="5660" l="0" r="0" t="0"/>
          <a:stretch/>
        </p:blipFill>
        <p:spPr>
          <a:xfrm>
            <a:off x="20" y="10"/>
            <a:ext cx="9143980" cy="571499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/>
          <p:nvPr/>
        </p:nvSpPr>
        <p:spPr>
          <a:xfrm>
            <a:off x="0" y="4433451"/>
            <a:ext cx="9144000" cy="6138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4"/>
          <p:cNvSpPr txBox="1"/>
          <p:nvPr>
            <p:ph type="title"/>
          </p:nvPr>
        </p:nvSpPr>
        <p:spPr>
          <a:xfrm>
            <a:off x="392906" y="4431033"/>
            <a:ext cx="8408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i="1" lang="pt-B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Relações Importantes</a:t>
            </a:r>
            <a:endParaRPr b="1" i="1"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p44"/>
          <p:cNvCxnSpPr/>
          <p:nvPr/>
        </p:nvCxnSpPr>
        <p:spPr>
          <a:xfrm>
            <a:off x="0" y="4368319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44"/>
          <p:cNvCxnSpPr/>
          <p:nvPr/>
        </p:nvCxnSpPr>
        <p:spPr>
          <a:xfrm>
            <a:off x="0" y="5112376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50" y="0"/>
            <a:ext cx="7250000" cy="40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662" y="4072800"/>
            <a:ext cx="3004888" cy="15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975" y="4072800"/>
            <a:ext cx="1739525" cy="1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7" name="Google Shape;257;p46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46"/>
          <p:cNvPicPr preferRelativeResize="0"/>
          <p:nvPr/>
        </p:nvPicPr>
        <p:blipFill rotWithShape="1">
          <a:blip r:embed="rId3">
            <a:alphaModFix/>
          </a:blip>
          <a:srcRect b="0" l="3528" r="3861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/>
          <p:nvPr/>
        </p:nvSpPr>
        <p:spPr>
          <a:xfrm>
            <a:off x="5777450" y="789175"/>
            <a:ext cx="3402900" cy="2935200"/>
          </a:xfrm>
          <a:prstGeom prst="rect">
            <a:avLst/>
          </a:prstGeom>
          <a:solidFill>
            <a:srgbClr val="FF0000">
              <a:alpha val="546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pt-B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b="1" i="1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" y="-2"/>
            <a:ext cx="9143971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7"/>
          <p:cNvSpPr txBox="1"/>
          <p:nvPr/>
        </p:nvSpPr>
        <p:spPr>
          <a:xfrm>
            <a:off x="2947350" y="1728625"/>
            <a:ext cx="3522600" cy="805200"/>
          </a:xfrm>
          <a:prstGeom prst="rect">
            <a:avLst/>
          </a:prstGeom>
          <a:solidFill>
            <a:srgbClr val="FFFFFF">
              <a:alpha val="380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Negócios Digitais</a:t>
            </a:r>
            <a:endParaRPr b="1" sz="36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8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 b="5729" l="0" r="0" t="5720"/>
          <a:stretch/>
        </p:blipFill>
        <p:spPr>
          <a:xfrm>
            <a:off x="0" y="-1"/>
            <a:ext cx="9140192" cy="571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8" name="Google Shape;278;p49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9"/>
          <p:cNvPicPr preferRelativeResize="0"/>
          <p:nvPr/>
        </p:nvPicPr>
        <p:blipFill rotWithShape="1">
          <a:blip r:embed="rId3">
            <a:alphaModFix/>
          </a:blip>
          <a:srcRect b="5695" l="0" r="0" t="0"/>
          <a:stretch/>
        </p:blipFill>
        <p:spPr>
          <a:xfrm>
            <a:off x="0" y="-82241"/>
            <a:ext cx="9230113" cy="579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5" name="Google Shape;285;p50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8426"/>
            <a:ext cx="9144000" cy="6086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0"/>
          <p:cNvSpPr txBox="1"/>
          <p:nvPr/>
        </p:nvSpPr>
        <p:spPr>
          <a:xfrm>
            <a:off x="263750" y="302400"/>
            <a:ext cx="3294900" cy="80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Novas tecnologias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1"/>
          <p:cNvPicPr preferRelativeResize="0"/>
          <p:nvPr/>
        </p:nvPicPr>
        <p:blipFill rotWithShape="1">
          <a:blip r:embed="rId3">
            <a:alphaModFix/>
          </a:blip>
          <a:srcRect b="0" l="3259" r="12742" t="0"/>
          <a:stretch/>
        </p:blipFill>
        <p:spPr>
          <a:xfrm>
            <a:off x="20" y="10"/>
            <a:ext cx="9143980" cy="571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8" name="Google Shape;298;p52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068" y="23963"/>
            <a:ext cx="5587481" cy="56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 rotWithShape="1">
          <a:blip r:embed="rId3">
            <a:alphaModFix/>
          </a:blip>
          <a:srcRect b="33200" l="0" r="0" t="33200"/>
          <a:stretch/>
        </p:blipFill>
        <p:spPr>
          <a:xfrm>
            <a:off x="1" y="0"/>
            <a:ext cx="9144003" cy="571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/>
          <p:nvPr/>
        </p:nvSpPr>
        <p:spPr>
          <a:xfrm>
            <a:off x="0" y="2860444"/>
            <a:ext cx="4568400" cy="19050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5"/>
          <p:cNvSpPr txBox="1"/>
          <p:nvPr>
            <p:ph type="title"/>
          </p:nvPr>
        </p:nvSpPr>
        <p:spPr>
          <a:xfrm>
            <a:off x="351600" y="3040944"/>
            <a:ext cx="3997500" cy="154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idx="1" type="body"/>
          </p:nvPr>
        </p:nvSpPr>
        <p:spPr>
          <a:xfrm>
            <a:off x="363750" y="616500"/>
            <a:ext cx="3855900" cy="44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b="0" lang="pt-BR" strike="noStrike"/>
              <a:t>Atividade</a:t>
            </a:r>
            <a:endParaRPr/>
          </a:p>
        </p:txBody>
      </p:sp>
      <p:sp>
        <p:nvSpPr>
          <p:cNvPr id="305" name="Google Shape;305;p53"/>
          <p:cNvSpPr txBox="1"/>
          <p:nvPr>
            <p:ph idx="2" type="body"/>
          </p:nvPr>
        </p:nvSpPr>
        <p:spPr>
          <a:xfrm>
            <a:off x="4947375" y="616500"/>
            <a:ext cx="3855900" cy="44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Em Grupos de no </a:t>
            </a:r>
            <a:r>
              <a:rPr lang="pt-BR"/>
              <a:t>máximo</a:t>
            </a:r>
            <a:r>
              <a:rPr lang="pt-BR"/>
              <a:t> 5.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Elabore uma apresentação/Site sobre a evolução da transmissão de dados.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Ferramentas recomendadas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Google Apresentações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Google Sites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Apresentação na </a:t>
            </a:r>
            <a:r>
              <a:rPr lang="pt-BR"/>
              <a:t>próxima</a:t>
            </a:r>
            <a:r>
              <a:rPr lang="pt-BR"/>
              <a:t> aula.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Postar apresentação no classroom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3">
            <a:alphaModFix amt="50000"/>
          </a:blip>
          <a:srcRect b="33200" l="0" r="0" t="33200"/>
          <a:stretch/>
        </p:blipFill>
        <p:spPr>
          <a:xfrm>
            <a:off x="0" y="0"/>
            <a:ext cx="9144003" cy="571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6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Rede de computadores</a:t>
            </a:r>
            <a:endParaRPr b="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/>
              <a:t>Protocolos / arquitetura / comunicação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3">
            <a:alphaModFix/>
          </a:blip>
          <a:srcRect b="16403" l="0" r="0" t="16396"/>
          <a:stretch/>
        </p:blipFill>
        <p:spPr>
          <a:xfrm>
            <a:off x="200" y="0"/>
            <a:ext cx="4571998" cy="571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/>
          <p:nvPr>
            <p:ph type="title"/>
          </p:nvPr>
        </p:nvSpPr>
        <p:spPr>
          <a:xfrm>
            <a:off x="5172950" y="1026333"/>
            <a:ext cx="3370500" cy="366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Segurança de sistemas / informação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/>
              <a:t>Lógica, física e pessoas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/>
              <a:t>Técnicas e ferramentas, prevenção.</a:t>
            </a:r>
            <a:endParaRPr b="0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8"/>
          <p:cNvPicPr preferRelativeResize="0"/>
          <p:nvPr/>
        </p:nvPicPr>
        <p:blipFill rotWithShape="1">
          <a:blip r:embed="rId3">
            <a:alphaModFix amt="50000"/>
          </a:blip>
          <a:srcRect b="33200" l="0" r="0" t="33200"/>
          <a:stretch/>
        </p:blipFill>
        <p:spPr>
          <a:xfrm>
            <a:off x="0" y="0"/>
            <a:ext cx="9144003" cy="571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Gestão da segurança</a:t>
            </a:r>
            <a:endParaRPr b="0"/>
          </a:p>
          <a:p>
            <a: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b="0" lang="pt-BR" sz="1800"/>
              <a:t>Políticas, planos e normas.</a:t>
            </a:r>
            <a:endParaRPr b="0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cenário</a:t>
            </a:r>
            <a:endParaRPr/>
          </a:p>
        </p:txBody>
      </p:sp>
      <p:sp>
        <p:nvSpPr>
          <p:cNvPr id="204" name="Google Shape;204;p39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9"/>
          <p:cNvPicPr preferRelativeResize="0"/>
          <p:nvPr/>
        </p:nvPicPr>
        <p:blipFill rotWithShape="1">
          <a:blip r:embed="rId3">
            <a:alphaModFix/>
          </a:blip>
          <a:srcRect b="-819" l="11657" r="-577" t="820"/>
          <a:stretch/>
        </p:blipFill>
        <p:spPr>
          <a:xfrm>
            <a:off x="0" y="6000"/>
            <a:ext cx="9203976" cy="58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9"/>
          <p:cNvSpPr txBox="1"/>
          <p:nvPr/>
        </p:nvSpPr>
        <p:spPr>
          <a:xfrm>
            <a:off x="4608000" y="-59400"/>
            <a:ext cx="4896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cenário atual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Arquitetura de rede</a:t>
            </a:r>
            <a:endParaRPr/>
          </a:p>
        </p:txBody>
      </p:sp>
      <p:sp>
        <p:nvSpPr>
          <p:cNvPr id="212" name="Google Shape;212;p40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20000"/>
            <a:ext cx="7619700" cy="45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 (SO e App)</a:t>
            </a:r>
            <a:endParaRPr/>
          </a:p>
        </p:txBody>
      </p:sp>
      <p:sp>
        <p:nvSpPr>
          <p:cNvPr id="219" name="Google Shape;219;p41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00" y="1443300"/>
            <a:ext cx="6327000" cy="39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Serviços (Server/Cloud)</a:t>
            </a:r>
            <a:endParaRPr/>
          </a:p>
        </p:txBody>
      </p:sp>
      <p:sp>
        <p:nvSpPr>
          <p:cNvPr id="226" name="Google Shape;226;p42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8680" y="962700"/>
            <a:ext cx="4226100" cy="2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00" y="2780100"/>
            <a:ext cx="3825600" cy="30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